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AE728A0-6E98-4897-8CB9-29AFC5443F02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3CB6F68-4646-48E8-B114-E070FB1D2B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669745D-0373-40DB-9988-3A81671529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6ADE064-A826-4C37-973B-F82DCED18C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730BE9E-D4C4-438C-BB54-4B52645936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CA31F0A-ABAC-4699-9F8E-1B1AE8633E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AA71957-D720-4CB3-BA98-178EBF24EE8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783DF28-04C5-4FBB-BB7D-D603402F01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9BA525D-A554-47FC-BD79-80B2416A7F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6D6BBF-1863-46FD-A774-EDE00D5A28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11D8BF2-9113-474B-B013-D1B94FAC24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2988720"/>
            <a:ext cx="747720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7546"/>
              </a:lnSpc>
              <a:tabLst>
                <a:tab algn="l" pos="0"/>
              </a:tabLst>
            </a:pPr>
            <a:r>
              <a:rPr b="0" lang="en-US" sz="6040" spc="-1" strike="noStrike">
                <a:solidFill>
                  <a:srgbClr val="b380ff"/>
                </a:solidFill>
                <a:latin typeface="Sora"/>
                <a:ea typeface="Sora"/>
              </a:rPr>
              <a:t>KEYLOGGER</a:t>
            </a:r>
            <a:endParaRPr b="0" lang="en-IN" sz="604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8004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Presented By: Munnaf  T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855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Aalim Muhammed Salegh College of Engineering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50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833040" y="3113640"/>
            <a:ext cx="747720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7546"/>
              </a:lnSpc>
              <a:tabLst>
                <a:tab algn="l" pos="0"/>
              </a:tabLst>
            </a:pPr>
            <a:r>
              <a:rPr b="0" lang="en-US" sz="6040" spc="-1" strike="noStrike">
                <a:solidFill>
                  <a:srgbClr val="b380ff"/>
                </a:solidFill>
                <a:latin typeface="Sora"/>
                <a:ea typeface="Sora"/>
              </a:rPr>
              <a:t>Thank You</a:t>
            </a:r>
            <a:endParaRPr b="0" lang="en-IN" sz="604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833040" y="440496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We appreciate your time and attention. Thank you for considering our presentation.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65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/>
          <p:cNvSpPr/>
          <p:nvPr/>
        </p:nvSpPr>
        <p:spPr>
          <a:xfrm>
            <a:off x="2037960" y="23763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037960" y="3515040"/>
            <a:ext cx="3369600" cy="2337840"/>
          </a:xfrm>
          <a:prstGeom prst="roundRect">
            <a:avLst>
              <a:gd name="adj" fmla="val 2851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2260080" y="3737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260080" y="4217760"/>
            <a:ext cx="292536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630400" y="3515040"/>
            <a:ext cx="3369600" cy="2337840"/>
          </a:xfrm>
          <a:prstGeom prst="roundRect">
            <a:avLst>
              <a:gd name="adj" fmla="val 2851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852520" y="3737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852520" y="4217760"/>
            <a:ext cx="292536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222480" y="3515040"/>
            <a:ext cx="3369600" cy="2337840"/>
          </a:xfrm>
          <a:prstGeom prst="roundRect">
            <a:avLst>
              <a:gd name="adj" fmla="val 2851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9444600" y="3737160"/>
            <a:ext cx="292536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444600" y="4564800"/>
            <a:ext cx="292536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63" name="Image 1" descr="preencoded.png"/>
          <p:cNvPicPr/>
          <p:nvPr/>
        </p:nvPicPr>
        <p:blipFill>
          <a:blip r:embed="rId2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7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69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73" name="CustomShape 2"/>
          <p:cNvSpPr/>
          <p:nvPr/>
        </p:nvSpPr>
        <p:spPr>
          <a:xfrm>
            <a:off x="833040" y="209052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1188720" y="3117960"/>
            <a:ext cx="71218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Implementation of Multi-Factor Authentication</a:t>
            </a: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 - 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1188720" y="4273200"/>
            <a:ext cx="712188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Regular Security Audits</a:t>
            </a: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 - 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1188720" y="5072760"/>
            <a:ext cx="712188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User Awareness Programs</a:t>
            </a: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 - 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77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33040" y="254304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833040" y="4264920"/>
            <a:ext cx="747720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 the complex landscape of cybersecurity, the ever-evolving nature of threats presents significant challenges for organizations. 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83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4490640" y="1103040"/>
            <a:ext cx="900576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810320" y="2130840"/>
            <a:ext cx="27360" cy="499536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5074200" y="2540520"/>
            <a:ext cx="777240" cy="2736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5"/>
          <p:cNvSpPr/>
          <p:nvPr/>
        </p:nvSpPr>
        <p:spPr>
          <a:xfrm>
            <a:off x="4574160" y="230436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4753440" y="2346120"/>
            <a:ext cx="14076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30" spc="-1" strike="noStrike">
                <a:solidFill>
                  <a:srgbClr val="b380ff"/>
                </a:solidFill>
                <a:latin typeface="Sora"/>
                <a:ea typeface="Sora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6046200" y="2352960"/>
            <a:ext cx="348840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6046200" y="2833200"/>
            <a:ext cx="775080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5074200" y="4042800"/>
            <a:ext cx="777240" cy="2736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0"/>
          <p:cNvSpPr/>
          <p:nvPr/>
        </p:nvSpPr>
        <p:spPr>
          <a:xfrm>
            <a:off x="4574160" y="380664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1"/>
          <p:cNvSpPr/>
          <p:nvPr/>
        </p:nvSpPr>
        <p:spPr>
          <a:xfrm>
            <a:off x="4720320" y="3848400"/>
            <a:ext cx="20736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30" spc="-1" strike="noStrike">
                <a:solidFill>
                  <a:srgbClr val="b380ff"/>
                </a:solidFill>
                <a:latin typeface="Sora"/>
                <a:ea typeface="Sora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97" name="CustomShape 12"/>
          <p:cNvSpPr/>
          <p:nvPr/>
        </p:nvSpPr>
        <p:spPr>
          <a:xfrm>
            <a:off x="6046200" y="38552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98" name="CustomShape 13"/>
          <p:cNvSpPr/>
          <p:nvPr/>
        </p:nvSpPr>
        <p:spPr>
          <a:xfrm>
            <a:off x="6046200" y="433584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9" name="CustomShape 14"/>
          <p:cNvSpPr/>
          <p:nvPr/>
        </p:nvSpPr>
        <p:spPr>
          <a:xfrm>
            <a:off x="5074200" y="5900400"/>
            <a:ext cx="777240" cy="2736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5"/>
          <p:cNvSpPr/>
          <p:nvPr/>
        </p:nvSpPr>
        <p:spPr>
          <a:xfrm>
            <a:off x="4574160" y="5664240"/>
            <a:ext cx="499680" cy="499680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6"/>
          <p:cNvSpPr/>
          <p:nvPr/>
        </p:nvSpPr>
        <p:spPr>
          <a:xfrm>
            <a:off x="4720680" y="5706000"/>
            <a:ext cx="206280" cy="4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0" lang="en-US" sz="2630" spc="-1" strike="noStrike">
                <a:solidFill>
                  <a:srgbClr val="b380ff"/>
                </a:solidFill>
                <a:latin typeface="Sora"/>
                <a:ea typeface="Sora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102" name="CustomShape 17"/>
          <p:cNvSpPr/>
          <p:nvPr/>
        </p:nvSpPr>
        <p:spPr>
          <a:xfrm>
            <a:off x="6046200" y="5712840"/>
            <a:ext cx="3281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3" name="CustomShape 18"/>
          <p:cNvSpPr/>
          <p:nvPr/>
        </p:nvSpPr>
        <p:spPr>
          <a:xfrm>
            <a:off x="6046200" y="619344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4" name="Image 2" descr="preencoded.png"/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>
            <a:off x="2037960" y="2261160"/>
            <a:ext cx="768132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0" lang="en-US" sz="4380" spc="-1" strike="noStrike">
                <a:solidFill>
                  <a:srgbClr val="b380ff"/>
                </a:solidFill>
                <a:latin typeface="Sora"/>
                <a:ea typeface="Sora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108" name="Image 1" descr="preencoded.png"/>
          <p:cNvPicPr/>
          <p:nvPr/>
        </p:nvPicPr>
        <p:blipFill>
          <a:blip r:embed="rId2"/>
          <a:stretch/>
        </p:blipFill>
        <p:spPr>
          <a:xfrm>
            <a:off x="2037960" y="339984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2037960" y="406620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Robust Algorithm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2037960" y="4546800"/>
            <a:ext cx="329544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The algorithm for cybersecurity must be robust and adaptive to evolving threats.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1" name="Image 2" descr="preencoded.png"/>
          <p:cNvPicPr/>
          <p:nvPr/>
        </p:nvPicPr>
        <p:blipFill>
          <a:blip r:embed="rId3"/>
          <a:stretch/>
        </p:blipFill>
        <p:spPr>
          <a:xfrm>
            <a:off x="5667120" y="339984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12" name="CustomShape 5"/>
          <p:cNvSpPr/>
          <p:nvPr/>
        </p:nvSpPr>
        <p:spPr>
          <a:xfrm>
            <a:off x="5667120" y="4066200"/>
            <a:ext cx="2984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Efficient Deployment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5667120" y="4546800"/>
            <a:ext cx="3295800" cy="14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4" name="Image 3" descr="preencoded.png"/>
          <p:cNvPicPr/>
          <p:nvPr/>
        </p:nvPicPr>
        <p:blipFill>
          <a:blip r:embed="rId4"/>
          <a:stretch/>
        </p:blipFill>
        <p:spPr>
          <a:xfrm>
            <a:off x="9296280" y="339984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15" name="CustomShape 7"/>
          <p:cNvSpPr/>
          <p:nvPr/>
        </p:nvSpPr>
        <p:spPr>
          <a:xfrm>
            <a:off x="9296280" y="406620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0" lang="en-US" sz="2190" spc="-1" strike="noStrike">
                <a:solidFill>
                  <a:srgbClr val="b380ff"/>
                </a:solidFill>
                <a:latin typeface="Sora"/>
                <a:ea typeface="Sora"/>
              </a:rPr>
              <a:t>Adaptive Security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9296280" y="4546800"/>
            <a:ext cx="329580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The algorithm must be adaptive to address the ever-evolving nature of cybersecurity threats.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7" name="Image 4" descr="preencoded.png"/>
          <p:cNvPicPr/>
          <p:nvPr/>
        </p:nvPicPr>
        <p:blipFill>
          <a:blip r:embed="rId5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0" y="0"/>
            <a:ext cx="14630040" cy="823356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2423160" y="566280"/>
            <a:ext cx="514908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068"/>
              </a:lnSpc>
              <a:tabLst>
                <a:tab algn="l" pos="0"/>
              </a:tabLst>
            </a:pPr>
            <a:r>
              <a:rPr b="0" lang="en-US" sz="4059" spc="-1" strike="noStrike">
                <a:solidFill>
                  <a:srgbClr val="b380ff"/>
                </a:solidFill>
                <a:latin typeface="Sora"/>
                <a:ea typeface="Sora"/>
              </a:rPr>
              <a:t>Result</a:t>
            </a:r>
            <a:endParaRPr b="0" lang="en-IN" sz="4059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423160" y="1622160"/>
            <a:ext cx="1222560" cy="1186560"/>
          </a:xfrm>
          <a:prstGeom prst="roundRect">
            <a:avLst>
              <a:gd name="adj" fmla="val 5206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2629080" y="2009520"/>
            <a:ext cx="10872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43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1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852000" y="1828080"/>
            <a:ext cx="375120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34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Analysis of Detected Threats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3852000" y="2273400"/>
            <a:ext cx="64472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94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e0d6de"/>
                </a:solidFill>
                <a:latin typeface="Noto Sans TC"/>
                <a:ea typeface="Noto Sans TC"/>
              </a:rPr>
              <a:t>Evaluating the nature and impact of the detected security breaches.</a:t>
            </a:r>
            <a:endParaRPr b="0" lang="en-IN" sz="162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3749040" y="2797200"/>
            <a:ext cx="8354880" cy="1260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8"/>
          <p:cNvSpPr/>
          <p:nvPr/>
        </p:nvSpPr>
        <p:spPr>
          <a:xfrm>
            <a:off x="2423160" y="2912040"/>
            <a:ext cx="2445840" cy="1515960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9"/>
          <p:cNvSpPr/>
          <p:nvPr/>
        </p:nvSpPr>
        <p:spPr>
          <a:xfrm>
            <a:off x="2629080" y="3464280"/>
            <a:ext cx="15984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43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2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>
            <a:off x="5074920" y="3117960"/>
            <a:ext cx="443196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34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Incident Response and Mitigation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5074920" y="3563280"/>
            <a:ext cx="6926040" cy="65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94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e0d6de"/>
                </a:solidFill>
                <a:latin typeface="Noto Sans TC"/>
                <a:ea typeface="Noto Sans TC"/>
              </a:rPr>
              <a:t>Implementing strategies to address and mitigate the identified cybersecurity threats.</a:t>
            </a:r>
            <a:endParaRPr b="0" lang="en-IN" sz="1620" spc="-1" strike="noStrike"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4971960" y="4416840"/>
            <a:ext cx="7131960" cy="1260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3"/>
          <p:cNvSpPr/>
          <p:nvPr/>
        </p:nvSpPr>
        <p:spPr>
          <a:xfrm>
            <a:off x="2423160" y="4531320"/>
            <a:ext cx="3668760" cy="1515960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4"/>
          <p:cNvSpPr/>
          <p:nvPr/>
        </p:nvSpPr>
        <p:spPr>
          <a:xfrm>
            <a:off x="2629080" y="5083560"/>
            <a:ext cx="15948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43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3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6298200" y="4737240"/>
            <a:ext cx="431136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34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Adaptation of Security Protocols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6298200" y="5182920"/>
            <a:ext cx="5703120" cy="65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94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e0d6de"/>
                </a:solidFill>
                <a:latin typeface="Noto Sans TC"/>
                <a:ea typeface="Noto Sans TC"/>
              </a:rPr>
              <a:t>Adjusting security protocols based on the outcomes of the threat analysis.</a:t>
            </a:r>
            <a:endParaRPr b="0" lang="en-IN" sz="1620" spc="-1" strike="noStrike">
              <a:latin typeface="Arial"/>
            </a:endParaRPr>
          </a:p>
        </p:txBody>
      </p:sp>
      <p:sp>
        <p:nvSpPr>
          <p:cNvPr id="135" name="CustomShape 17"/>
          <p:cNvSpPr/>
          <p:nvPr/>
        </p:nvSpPr>
        <p:spPr>
          <a:xfrm>
            <a:off x="6195240" y="6036120"/>
            <a:ext cx="5909040" cy="1260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8"/>
          <p:cNvSpPr/>
          <p:nvPr/>
        </p:nvSpPr>
        <p:spPr>
          <a:xfrm>
            <a:off x="2423160" y="6150960"/>
            <a:ext cx="4891680" cy="1515960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9"/>
          <p:cNvSpPr/>
          <p:nvPr/>
        </p:nvSpPr>
        <p:spPr>
          <a:xfrm>
            <a:off x="2629080" y="6703200"/>
            <a:ext cx="16740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43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4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7521120" y="6356880"/>
            <a:ext cx="400572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34"/>
              </a:lnSpc>
              <a:tabLst>
                <a:tab algn="l" pos="0"/>
              </a:tabLst>
            </a:pPr>
            <a:r>
              <a:rPr b="0" lang="en-US" sz="2029" spc="-1" strike="noStrike">
                <a:solidFill>
                  <a:srgbClr val="b380ff"/>
                </a:solidFill>
                <a:latin typeface="Sora"/>
                <a:ea typeface="Sora"/>
              </a:rPr>
              <a:t>Documentation and Reporting</a:t>
            </a:r>
            <a:endParaRPr b="0" lang="en-IN" sz="2029" spc="-1" strike="noStrike">
              <a:latin typeface="Arial"/>
            </a:endParaRPr>
          </a:p>
        </p:txBody>
      </p:sp>
      <p:sp>
        <p:nvSpPr>
          <p:cNvPr id="139" name="CustomShape 21"/>
          <p:cNvSpPr/>
          <p:nvPr/>
        </p:nvSpPr>
        <p:spPr>
          <a:xfrm>
            <a:off x="7521120" y="6802200"/>
            <a:ext cx="4479840" cy="65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94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e0d6de"/>
                </a:solidFill>
                <a:latin typeface="Noto Sans TC"/>
                <a:ea typeface="Noto Sans TC"/>
              </a:rPr>
              <a:t>Documenting the results and preparing reports for stakeholders and future reference.</a:t>
            </a:r>
            <a:endParaRPr b="0" lang="en-IN" sz="1620" spc="-1" strike="noStrike">
              <a:latin typeface="Arial"/>
            </a:endParaRPr>
          </a:p>
        </p:txBody>
      </p:sp>
      <p:pic>
        <p:nvPicPr>
          <p:cNvPr id="140" name="Image 1" descr="preencoded.png"/>
          <p:cNvPicPr/>
          <p:nvPr/>
        </p:nvPicPr>
        <p:blipFill>
          <a:blip r:embed="rId2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2517840" y="556200"/>
            <a:ext cx="783324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4969"/>
              </a:lnSpc>
              <a:tabLst>
                <a:tab algn="l" pos="0"/>
              </a:tabLst>
            </a:pPr>
            <a:r>
              <a:rPr b="0" lang="en-US" sz="3980" spc="-1" strike="noStrike">
                <a:solidFill>
                  <a:srgbClr val="b380ff"/>
                </a:solidFill>
                <a:latin typeface="Sora"/>
                <a:ea typeface="Sora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44" name="Image 1" descr="preencoded.png"/>
          <p:cNvPicPr/>
          <p:nvPr/>
        </p:nvPicPr>
        <p:blipFill>
          <a:blip r:embed="rId2"/>
          <a:stretch/>
        </p:blipFill>
        <p:spPr>
          <a:xfrm>
            <a:off x="4124880" y="1591200"/>
            <a:ext cx="15825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862880" y="2325240"/>
            <a:ext cx="10656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5909760" y="1954800"/>
            <a:ext cx="368676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5909760" y="2391480"/>
            <a:ext cx="499248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e0d6de"/>
                </a:solidFill>
                <a:latin typeface="Noto Sans TC"/>
                <a:ea typeface="Noto Sans TC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5758200" y="3092040"/>
            <a:ext cx="6303240" cy="1224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Image 2" descr="preencoded.png"/>
          <p:cNvPicPr/>
          <p:nvPr/>
        </p:nvPicPr>
        <p:blipFill>
          <a:blip r:embed="rId3"/>
          <a:stretch/>
        </p:blipFill>
        <p:spPr>
          <a:xfrm>
            <a:off x="3333240" y="3128760"/>
            <a:ext cx="3165840" cy="1486800"/>
          </a:xfrm>
          <a:prstGeom prst="rect">
            <a:avLst/>
          </a:prstGeom>
          <a:ln>
            <a:noFill/>
          </a:ln>
        </p:spPr>
      </p:pic>
      <p:sp>
        <p:nvSpPr>
          <p:cNvPr id="150" name="CustomShape 7"/>
          <p:cNvSpPr/>
          <p:nvPr/>
        </p:nvSpPr>
        <p:spPr>
          <a:xfrm>
            <a:off x="4837680" y="3670200"/>
            <a:ext cx="15696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6701400" y="3492360"/>
            <a:ext cx="317988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6701400" y="3929040"/>
            <a:ext cx="462888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e0d6de"/>
                </a:solidFill>
                <a:latin typeface="Noto Sans TC"/>
                <a:ea typeface="Noto Sans TC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53" name="CustomShape 10"/>
          <p:cNvSpPr/>
          <p:nvPr/>
        </p:nvSpPr>
        <p:spPr>
          <a:xfrm>
            <a:off x="6549840" y="4629600"/>
            <a:ext cx="5511960" cy="12240"/>
          </a:xfrm>
          <a:prstGeom prst="rect">
            <a:avLst/>
          </a:prstGeom>
          <a:solidFill>
            <a:srgbClr val="b38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Image 3" descr="preencoded.png"/>
          <p:cNvPicPr/>
          <p:nvPr/>
        </p:nvPicPr>
        <p:blipFill>
          <a:blip r:embed="rId4"/>
          <a:stretch/>
        </p:blipFill>
        <p:spPr>
          <a:xfrm>
            <a:off x="2541600" y="4666320"/>
            <a:ext cx="4749120" cy="1486800"/>
          </a:xfrm>
          <a:prstGeom prst="rect">
            <a:avLst/>
          </a:prstGeom>
          <a:ln>
            <a:noFill/>
          </a:ln>
        </p:spPr>
      </p:pic>
      <p:sp>
        <p:nvSpPr>
          <p:cNvPr id="155" name="CustomShape 11"/>
          <p:cNvSpPr/>
          <p:nvPr/>
        </p:nvSpPr>
        <p:spPr>
          <a:xfrm>
            <a:off x="4838040" y="5207760"/>
            <a:ext cx="15624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6" name="CustomShape 12"/>
          <p:cNvSpPr/>
          <p:nvPr/>
        </p:nvSpPr>
        <p:spPr>
          <a:xfrm>
            <a:off x="7493040" y="4868280"/>
            <a:ext cx="266148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0" lang="en-US" sz="1990" spc="-1" strike="noStrike">
                <a:solidFill>
                  <a:srgbClr val="b380ff"/>
                </a:solidFill>
                <a:latin typeface="Sora"/>
                <a:ea typeface="Sora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7" name="CustomShape 13"/>
          <p:cNvSpPr/>
          <p:nvPr/>
        </p:nvSpPr>
        <p:spPr>
          <a:xfrm>
            <a:off x="7493040" y="5304960"/>
            <a:ext cx="4417200" cy="6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e0d6de"/>
                </a:solidFill>
                <a:latin typeface="Noto Sans TC"/>
                <a:ea typeface="Noto Sans TC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58" name="CustomShape 14"/>
          <p:cNvSpPr/>
          <p:nvPr/>
        </p:nvSpPr>
        <p:spPr>
          <a:xfrm>
            <a:off x="2517840" y="6380640"/>
            <a:ext cx="959436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e0d6de"/>
                </a:solidFill>
                <a:latin typeface="Noto Sans TC"/>
                <a:ea typeface="Noto Sans TC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  <p:pic>
        <p:nvPicPr>
          <p:cNvPr id="159" name="Image 4" descr="preencoded.png"/>
          <p:cNvPicPr/>
          <p:nvPr/>
        </p:nvPicPr>
        <p:blipFill>
          <a:blip r:embed="rId5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2024-04-05T04:47:06Z</dcterms:created>
  <dc:creator>PptxGenJS</dc:creator>
  <dc:description/>
  <dc:language>en-IN</dc:language>
  <cp:lastModifiedBy/>
  <dcterms:modified xsi:type="dcterms:W3CDTF">2024-04-05T10:17:37Z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